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5" r:id="rId2"/>
    <p:sldId id="266" r:id="rId3"/>
    <p:sldId id="272" r:id="rId4"/>
    <p:sldId id="276" r:id="rId5"/>
    <p:sldId id="264" r:id="rId6"/>
    <p:sldId id="256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3"/>
    <p:restoredTop sz="94610"/>
  </p:normalViewPr>
  <p:slideViewPr>
    <p:cSldViewPr snapToGrid="0" snapToObjects="1">
      <p:cViewPr varScale="1">
        <p:scale>
          <a:sx n="152" d="100"/>
          <a:sy n="152" d="100"/>
        </p:scale>
        <p:origin x="7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2AB7F-9869-6346-8BDC-66230F1AA72F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558C9-309E-AD45-B8F6-AC5BAF6CA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383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6A176-AD63-E34C-B1C4-DF4E8908070A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29BFD-6779-6148-924F-9DF3F073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do this!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29BFD-6779-6148-924F-9DF3F0739D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Don’t do this!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29BFD-6779-6148-924F-9DF3F0739DF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51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Don’t do this!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29BFD-6779-6148-924F-9DF3F0739DF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27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2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9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8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7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7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7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6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8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5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1A7DC-D0DE-3C4F-9D0C-50337739D9B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AEE0E-1A7A-8E4B-9C9F-06FC925B2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881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G9CE55wbtY?t=284" TargetMode="External"/><Relationship Id="rId2" Type="http://schemas.openxmlformats.org/officeDocument/2006/relationships/hyperlink" Target="https://www.youtube.com/watch?v=eIho2S0Zah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RrpajcAgR1E" TargetMode="External"/><Relationship Id="rId5" Type="http://schemas.openxmlformats.org/officeDocument/2006/relationships/hyperlink" Target="https://youtu.be/chXsLtHqfdM?t=86" TargetMode="External"/><Relationship Id="rId4" Type="http://schemas.openxmlformats.org/officeDocument/2006/relationships/hyperlink" Target="https://youtu.be/Cpc-t-Uwv1I?t=107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Coh7OQ8IQA" TargetMode="External"/><Relationship Id="rId2" Type="http://schemas.openxmlformats.org/officeDocument/2006/relationships/hyperlink" Target="https://youtu.be/duDifM0mTz0?t=10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DH2bPpMmCho?t=294" TargetMode="External"/><Relationship Id="rId4" Type="http://schemas.openxmlformats.org/officeDocument/2006/relationships/hyperlink" Target="https://youtu.be/QHFqSE0DsgE?t=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wpi1Lm6dFo" TargetMode="External"/><Relationship Id="rId2" Type="http://schemas.openxmlformats.org/officeDocument/2006/relationships/hyperlink" Target="https://www.youtube.com/watch?v=69JZD60eR6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060"/>
            <a:ext cx="8229600" cy="896056"/>
          </a:xfrm>
        </p:spPr>
        <p:txBody>
          <a:bodyPr/>
          <a:lstStyle/>
          <a:p>
            <a:r>
              <a:rPr lang="en-US" dirty="0"/>
              <a:t>Good presenters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6045"/>
            <a:ext cx="8341904" cy="591447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Have something to say</a:t>
            </a:r>
          </a:p>
          <a:p>
            <a:pPr lvl="1"/>
            <a:r>
              <a:rPr lang="en-US" dirty="0"/>
              <a:t>Knows his/her stuff</a:t>
            </a:r>
          </a:p>
          <a:p>
            <a:r>
              <a:rPr lang="en-US" dirty="0"/>
              <a:t>Care/have passion</a:t>
            </a:r>
          </a:p>
          <a:p>
            <a:r>
              <a:rPr lang="en-US" dirty="0"/>
              <a:t>Know the audience</a:t>
            </a:r>
          </a:p>
          <a:p>
            <a:pPr lvl="1"/>
            <a:r>
              <a:rPr lang="en-US" dirty="0"/>
              <a:t>Builds rapport, and is able to teach</a:t>
            </a:r>
          </a:p>
          <a:p>
            <a:r>
              <a:rPr lang="en-US" dirty="0"/>
              <a:t>Are professional and respectful</a:t>
            </a:r>
          </a:p>
          <a:p>
            <a:pPr lvl="1"/>
            <a:r>
              <a:rPr lang="en-US" dirty="0"/>
              <a:t>Appearance</a:t>
            </a:r>
          </a:p>
          <a:p>
            <a:pPr lvl="1"/>
            <a:r>
              <a:rPr lang="en-US" dirty="0"/>
              <a:t>Actions (louder than words)</a:t>
            </a:r>
          </a:p>
          <a:p>
            <a:pPr lvl="1"/>
            <a:r>
              <a:rPr lang="en-US" dirty="0"/>
              <a:t>Are confident</a:t>
            </a:r>
          </a:p>
          <a:p>
            <a:pPr lvl="1"/>
            <a:r>
              <a:rPr lang="en-US" dirty="0"/>
              <a:t>Have thoughtful slides</a:t>
            </a:r>
          </a:p>
          <a:p>
            <a:pPr lvl="1"/>
            <a:r>
              <a:rPr lang="en-US" dirty="0"/>
              <a:t>Don’t offend or exclude</a:t>
            </a:r>
          </a:p>
          <a:p>
            <a:r>
              <a:rPr lang="en-US" dirty="0"/>
              <a:t>Stay on topic</a:t>
            </a:r>
          </a:p>
          <a:p>
            <a:pPr lvl="1"/>
            <a:r>
              <a:rPr lang="en-US" dirty="0"/>
              <a:t>Remember the big picture?</a:t>
            </a:r>
          </a:p>
          <a:p>
            <a:r>
              <a:rPr lang="en-US" dirty="0"/>
              <a:t>Tell stories</a:t>
            </a:r>
          </a:p>
          <a:p>
            <a:r>
              <a:rPr lang="en-US" dirty="0"/>
              <a:t>Use emotion to reinforce memories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61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38"/>
            <a:ext cx="8229600" cy="647573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7329"/>
            <a:ext cx="8229600" cy="561641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Julian Treasure</a:t>
            </a:r>
          </a:p>
          <a:p>
            <a:pPr marL="0" indent="0">
              <a:buNone/>
            </a:pPr>
            <a:r>
              <a:rPr lang="en-US" dirty="0"/>
              <a:t>	how to speak</a:t>
            </a:r>
          </a:p>
          <a:p>
            <a:pPr lvl="1"/>
            <a:r>
              <a:rPr lang="en-US" dirty="0">
                <a:hlinkClick r:id="rId2"/>
              </a:rPr>
              <a:t>https://www.youtube.com/watch?v=eIho2S0ZahI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Ken Robinson</a:t>
            </a:r>
          </a:p>
          <a:p>
            <a:pPr marL="0" indent="0">
              <a:buNone/>
            </a:pPr>
            <a:r>
              <a:rPr lang="en-US" dirty="0"/>
              <a:t>	humor with seriousness	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err="1">
                <a:hlinkClick r:id="rId3"/>
              </a:rPr>
              <a:t>youtu.be</a:t>
            </a:r>
            <a:r>
              <a:rPr lang="en-US" dirty="0">
                <a:hlinkClick r:id="rId3"/>
              </a:rPr>
              <a:t>/iG9CE55wbtY?t=284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Tony Robbins</a:t>
            </a:r>
          </a:p>
          <a:p>
            <a:pPr marL="0" indent="0">
              <a:buNone/>
            </a:pPr>
            <a:r>
              <a:rPr lang="en-US" dirty="0"/>
              <a:t>	passion, confidence, a hook (suspense)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hlinkClick r:id="rId4"/>
              </a:rPr>
              <a:t>https://youtu.be/Cpc-t-Uwv1I?t=1073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Ernesto </a:t>
            </a:r>
            <a:r>
              <a:rPr lang="en-US" dirty="0" err="1"/>
              <a:t>Sirolli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storytelling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5"/>
              </a:rPr>
              <a:t>https://youtu.be/chXsLtHqfdM?t=86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Dick </a:t>
            </a:r>
            <a:r>
              <a:rPr lang="en-US" dirty="0" err="1"/>
              <a:t>Hardt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identity 2.0, visuals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6"/>
              </a:rPr>
              <a:t>https://youtu.be/RrpajcAgR1E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Forensic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Christophe </a:t>
            </a:r>
            <a:r>
              <a:rPr lang="en-US" dirty="0" err="1"/>
              <a:t>Champod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https://youtu.be/duDifM0mTz0?t=105</a:t>
            </a:r>
            <a:r>
              <a:rPr lang="en-US" dirty="0"/>
              <a:t> </a:t>
            </a:r>
          </a:p>
          <a:p>
            <a:r>
              <a:rPr lang="en-US" dirty="0"/>
              <a:t>Arian van </a:t>
            </a:r>
            <a:r>
              <a:rPr lang="en-US" dirty="0" err="1"/>
              <a:t>Asten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https://youtu.be/BCoh7OQ8IQA</a:t>
            </a:r>
            <a:r>
              <a:rPr lang="en-US" dirty="0"/>
              <a:t> </a:t>
            </a:r>
          </a:p>
          <a:p>
            <a:r>
              <a:rPr lang="en-US" dirty="0"/>
              <a:t>Jose </a:t>
            </a:r>
            <a:r>
              <a:rPr lang="en-US" dirty="0" err="1"/>
              <a:t>Almirall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https://youtu.be/QHFqSE0DsgE?t=7</a:t>
            </a:r>
            <a:endParaRPr lang="en-US" dirty="0"/>
          </a:p>
          <a:p>
            <a:r>
              <a:rPr lang="en-US" dirty="0"/>
              <a:t>Graham Cooks</a:t>
            </a:r>
          </a:p>
          <a:p>
            <a:pPr lvl="1"/>
            <a:r>
              <a:rPr lang="en-US" dirty="0">
                <a:hlinkClick r:id="rId5"/>
              </a:rPr>
              <a:t>https://youtu.be/DH2bPpMmCho?t=294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6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Worst presentation ever!</a:t>
            </a:r>
          </a:p>
          <a:p>
            <a:pPr lvl="1"/>
            <a:r>
              <a:rPr lang="en-US" dirty="0">
                <a:hlinkClick r:id="rId2"/>
              </a:rPr>
              <a:t>https://www.youtube.com/watch?v=69JZD60eR6s</a:t>
            </a:r>
            <a:endParaRPr lang="en-US" dirty="0"/>
          </a:p>
          <a:p>
            <a:r>
              <a:rPr lang="en-US" dirty="0"/>
              <a:t>Death by PPT</a:t>
            </a:r>
          </a:p>
          <a:p>
            <a:pPr lvl="1"/>
            <a:r>
              <a:rPr lang="en-US" dirty="0">
                <a:hlinkClick r:id="rId3"/>
              </a:rPr>
              <a:t>https://www.youtube.com/watch?v=Iwpi1Lm6dFo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01447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PPT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5871"/>
            <a:ext cx="8229600" cy="4525963"/>
          </a:xfrm>
        </p:spPr>
        <p:txBody>
          <a:bodyPr/>
          <a:lstStyle/>
          <a:p>
            <a:r>
              <a:rPr lang="en-US" dirty="0"/>
              <a:t>Quality images</a:t>
            </a:r>
          </a:p>
          <a:p>
            <a:pPr lvl="1"/>
            <a:r>
              <a:rPr lang="en-US" dirty="0"/>
              <a:t>Borrowed (cite) or owned?</a:t>
            </a:r>
          </a:p>
          <a:p>
            <a:r>
              <a:rPr lang="en-US" dirty="0"/>
              <a:t>Readable font (if any)</a:t>
            </a:r>
          </a:p>
          <a:p>
            <a:pPr lvl="1"/>
            <a:r>
              <a:rPr lang="en-US" dirty="0"/>
              <a:t>Minimize words</a:t>
            </a:r>
          </a:p>
          <a:p>
            <a:pPr lvl="1"/>
            <a:r>
              <a:rPr lang="en-US" dirty="0"/>
              <a:t>High contrast with background</a:t>
            </a:r>
          </a:p>
          <a:p>
            <a:r>
              <a:rPr lang="en-US" dirty="0"/>
              <a:t>One idea at a time</a:t>
            </a:r>
          </a:p>
          <a:p>
            <a:endParaRPr lang="en-US" dirty="0"/>
          </a:p>
          <a:p>
            <a:r>
              <a:rPr lang="en-US" dirty="0"/>
              <a:t>Bad presentation skills coming up…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hair Analysis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0588" y="116367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Hair </a:t>
            </a:r>
            <a:r>
              <a:rPr lang="en-US" sz="2400" dirty="0" err="1"/>
              <a:t>microscopists</a:t>
            </a:r>
            <a:r>
              <a:rPr lang="en-US" sz="2400" dirty="0"/>
              <a:t> have well defined methods</a:t>
            </a:r>
          </a:p>
          <a:p>
            <a:pPr lvl="1"/>
            <a:r>
              <a:rPr lang="en-US" sz="2000" dirty="0"/>
              <a:t>Root appearance, tip appearance, length, shape, diameter, color, curvature, kinks, cuticle scales, thickness and color, medulla style, thickness and color, crushed, burned, chemically altered etc. </a:t>
            </a:r>
          </a:p>
          <a:p>
            <a:r>
              <a:rPr lang="en-US" sz="2400" dirty="0"/>
              <a:t>FBI Recently Found To Overstate Power of Discrimination.</a:t>
            </a:r>
          </a:p>
          <a:p>
            <a:r>
              <a:rPr lang="en-US" sz="2400" dirty="0"/>
              <a:t>Therefore, More objective methods required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_</a:t>
            </a:r>
          </a:p>
          <a:p>
            <a:pPr marL="0" indent="0">
              <a:buNone/>
            </a:pPr>
            <a:r>
              <a:rPr lang="en-US" sz="2400" dirty="0"/>
              <a:t>_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4089" b="10476"/>
          <a:stretch/>
        </p:blipFill>
        <p:spPr>
          <a:xfrm>
            <a:off x="4354195" y="5551608"/>
            <a:ext cx="4526317" cy="1039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52251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0" y="0"/>
            <a:ext cx="9144000" cy="6858000"/>
          </a:xfrm>
          <a:prstGeom prst="snip2Diag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71719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31859C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Problems with hair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American Typewriter"/>
                <a:cs typeface="American Typewriter"/>
              </a:rPr>
              <a:t>National Academy of Sciences Report stated that “there are no widely accepted statistics regarding the frequency with which particular characteristics of hair are distributed among the population”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Ayuthaya"/>
                <a:cs typeface="Ayuthaya"/>
              </a:rPr>
              <a:t>So either better statistics are needed, or alternative techniques</a:t>
            </a:r>
          </a:p>
          <a:p>
            <a:pPr marL="0" indent="0">
              <a:buNone/>
            </a:pPr>
            <a:endParaRPr lang="en-US" dirty="0">
              <a:latin typeface="Ayuthaya"/>
              <a:cs typeface="Ayuthaya"/>
            </a:endParaRPr>
          </a:p>
          <a:p>
            <a:pPr marL="0" indent="0">
              <a:buNone/>
            </a:pPr>
            <a:r>
              <a:rPr lang="en-US" dirty="0">
                <a:latin typeface="Ayuthaya"/>
                <a:cs typeface="Ayuthaya"/>
              </a:rPr>
              <a:t>NIJ recently found to have overstated probabilities of hair microscopy results.</a:t>
            </a:r>
          </a:p>
          <a:p>
            <a:endParaRPr lang="en-US" i="1" dirty="0">
              <a:latin typeface="Times"/>
              <a:cs typeface="Times"/>
            </a:endParaRPr>
          </a:p>
          <a:p>
            <a:endParaRPr lang="en-US" i="1" dirty="0">
              <a:latin typeface="Times"/>
              <a:cs typeface="Times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0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0" y="0"/>
            <a:ext cx="9144000" cy="6858000"/>
          </a:xfrm>
          <a:prstGeom prst="snip2Diag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5"/>
          <p:cNvSpPr/>
          <p:nvPr/>
        </p:nvSpPr>
        <p:spPr>
          <a:xfrm>
            <a:off x="694606" y="0"/>
            <a:ext cx="8449394" cy="6448752"/>
          </a:xfrm>
          <a:prstGeom prst="diamond">
            <a:avLst/>
          </a:prstGeom>
          <a:solidFill>
            <a:srgbClr val="333399"/>
          </a:solidFill>
          <a:ln>
            <a:solidFill>
              <a:srgbClr val="BBE0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Hair as a matrix</a:t>
            </a:r>
          </a:p>
        </p:txBody>
      </p:sp>
      <p:sp>
        <p:nvSpPr>
          <p:cNvPr id="7" name="Oval 6"/>
          <p:cNvSpPr/>
          <p:nvPr/>
        </p:nvSpPr>
        <p:spPr>
          <a:xfrm>
            <a:off x="317534" y="2877136"/>
            <a:ext cx="4326407" cy="3750197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58510" y="1995604"/>
            <a:ext cx="3465891" cy="5109171"/>
          </a:xfrm>
          <a:prstGeom prst="ellipse">
            <a:avLst/>
          </a:prstGeom>
          <a:pattFill prst="lgCheck">
            <a:fgClr>
              <a:schemeClr val="accent3">
                <a:lumMod val="75000"/>
              </a:schemeClr>
            </a:fgClr>
            <a:bgClr>
              <a:schemeClr val="accent2">
                <a:lumMod val="60000"/>
                <a:lumOff val="40000"/>
              </a:schemeClr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665" y="869710"/>
            <a:ext cx="7089656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"/>
                <a:cs typeface="Times"/>
              </a:rPr>
              <a:t>Hair is very robust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"/>
                <a:cs typeface="Times"/>
              </a:rPr>
              <a:t>IT stores a </a:t>
            </a:r>
            <a:r>
              <a:rPr lang="en-US" sz="2800" b="1" dirty="0" err="1">
                <a:solidFill>
                  <a:srgbClr val="FF0000"/>
                </a:solidFill>
                <a:latin typeface="Times"/>
                <a:cs typeface="Times"/>
              </a:rPr>
              <a:t>chronolgy</a:t>
            </a:r>
            <a:r>
              <a:rPr lang="en-US" sz="2800" b="1" dirty="0">
                <a:solidFill>
                  <a:srgbClr val="FF0000"/>
                </a:solidFill>
                <a:latin typeface="Times"/>
                <a:cs typeface="Times"/>
              </a:rPr>
              <a:t> of </a:t>
            </a:r>
            <a:r>
              <a:rPr lang="en-US" sz="2800" b="1" dirty="0" err="1">
                <a:solidFill>
                  <a:srgbClr val="FF0000"/>
                </a:solidFill>
                <a:latin typeface="Times"/>
                <a:cs typeface="Times"/>
              </a:rPr>
              <a:t>deit</a:t>
            </a:r>
            <a:r>
              <a:rPr lang="en-US" sz="2800" b="1" dirty="0">
                <a:solidFill>
                  <a:srgbClr val="FF0000"/>
                </a:solidFill>
                <a:latin typeface="Times"/>
                <a:cs typeface="Times"/>
              </a:rPr>
              <a:t> and activity</a:t>
            </a:r>
          </a:p>
          <a:p>
            <a:endParaRPr lang="en-US" sz="2800" b="1" dirty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lang="en-US" sz="2800" i="1" dirty="0">
                <a:solidFill>
                  <a:srgbClr val="FF0000"/>
                </a:solidFill>
                <a:latin typeface="Times"/>
                <a:cs typeface="Times"/>
              </a:rPr>
              <a:t>Its easy to store</a:t>
            </a:r>
          </a:p>
          <a:p>
            <a:endParaRPr lang="en-US" sz="2800" i="1" dirty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lang="en-US" sz="2800" i="1" dirty="0">
                <a:solidFill>
                  <a:srgbClr val="FF0000"/>
                </a:solidFill>
                <a:latin typeface="Bradley Hand ITC TT-Bold"/>
                <a:cs typeface="Bradley Hand ITC TT-Bold"/>
              </a:rPr>
              <a:t>It can be collected in front of a witness, unlike urine, so is less prone to to tampering or falsifying etc.</a:t>
            </a:r>
          </a:p>
          <a:p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 </a:t>
            </a:r>
          </a:p>
          <a:p>
            <a:endParaRPr lang="en-US" i="1" dirty="0">
              <a:latin typeface="Times"/>
              <a:cs typeface="Times"/>
            </a:endParaRPr>
          </a:p>
          <a:p>
            <a:endParaRPr lang="en-US" i="1" dirty="0">
              <a:latin typeface="Times"/>
              <a:cs typeface="Times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77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679</TotalTime>
  <Words>365</Words>
  <Application>Microsoft Macintosh PowerPoint</Application>
  <PresentationFormat>On-screen Show (4:3)</PresentationFormat>
  <Paragraphs>93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American Typewriter</vt:lpstr>
      <vt:lpstr>Arial</vt:lpstr>
      <vt:lpstr>Ayuthaya</vt:lpstr>
      <vt:lpstr>Bradley Hand ITC TT-Bold</vt:lpstr>
      <vt:lpstr>Calibri</vt:lpstr>
      <vt:lpstr>Times</vt:lpstr>
      <vt:lpstr>Office Theme</vt:lpstr>
      <vt:lpstr>Good presenters </vt:lpstr>
      <vt:lpstr>Examples</vt:lpstr>
      <vt:lpstr>Forensic Examples</vt:lpstr>
      <vt:lpstr>Presentation Examples</vt:lpstr>
      <vt:lpstr>PPT slides</vt:lpstr>
      <vt:lpstr>hair Analysis</vt:lpstr>
      <vt:lpstr>Problems with hair analysis</vt:lpstr>
      <vt:lpstr>Hair as a matrix</vt:lpstr>
    </vt:vector>
  </TitlesOfParts>
  <Company>WVU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hair Analysis</dc:title>
  <dc:creator>Glen Jackson</dc:creator>
  <cp:lastModifiedBy>Glen Jackson</cp:lastModifiedBy>
  <cp:revision>66</cp:revision>
  <dcterms:created xsi:type="dcterms:W3CDTF">2015-09-04T01:27:43Z</dcterms:created>
  <dcterms:modified xsi:type="dcterms:W3CDTF">2018-10-12T14:40:57Z</dcterms:modified>
</cp:coreProperties>
</file>